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0"/>
  </p:notesMasterIdLst>
  <p:handoutMasterIdLst>
    <p:handoutMasterId r:id="rId31"/>
  </p:handoutMasterIdLst>
  <p:sldIdLst>
    <p:sldId id="256" r:id="rId4"/>
    <p:sldId id="437" r:id="rId5"/>
    <p:sldId id="444" r:id="rId6"/>
    <p:sldId id="455" r:id="rId7"/>
    <p:sldId id="458" r:id="rId8"/>
    <p:sldId id="414" r:id="rId9"/>
    <p:sldId id="436" r:id="rId10"/>
    <p:sldId id="419" r:id="rId11"/>
    <p:sldId id="457" r:id="rId12"/>
    <p:sldId id="380" r:id="rId13"/>
    <p:sldId id="390" r:id="rId14"/>
    <p:sldId id="439" r:id="rId15"/>
    <p:sldId id="287" r:id="rId16"/>
    <p:sldId id="462" r:id="rId17"/>
    <p:sldId id="425" r:id="rId18"/>
    <p:sldId id="431" r:id="rId19"/>
    <p:sldId id="430" r:id="rId20"/>
    <p:sldId id="432" r:id="rId21"/>
    <p:sldId id="427" r:id="rId22"/>
    <p:sldId id="429" r:id="rId23"/>
    <p:sldId id="426" r:id="rId24"/>
    <p:sldId id="428" r:id="rId25"/>
    <p:sldId id="433" r:id="rId26"/>
    <p:sldId id="435" r:id="rId27"/>
    <p:sldId id="463" r:id="rId28"/>
    <p:sldId id="441" r:id="rId29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8"/>
    <a:srgbClr val="FFD966"/>
    <a:srgbClr val="FFFF99"/>
    <a:srgbClr val="FFCC66"/>
    <a:srgbClr val="E7E76B"/>
    <a:srgbClr val="FFFF66"/>
    <a:srgbClr val="B9B96D"/>
    <a:srgbClr val="D0F010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88484" autoAdjust="0"/>
  </p:normalViewPr>
  <p:slideViewPr>
    <p:cSldViewPr>
      <p:cViewPr varScale="1">
        <p:scale>
          <a:sx n="112" d="100"/>
          <a:sy n="112" d="100"/>
        </p:scale>
        <p:origin x="18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3E89278D-45DD-4F90-B198-D8F68EE9B229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E82FDB85-262B-431B-A275-E20D81D2B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19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93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28" y="4423331"/>
            <a:ext cx="5621020" cy="419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3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327B9-E541-4650-9C3A-D1CD981AAC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600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01117800 Wood River near Arcadia from 10/05/2022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9405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0683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First week of September vs last week of September – </a:t>
            </a:r>
          </a:p>
          <a:p>
            <a:r>
              <a:rPr lang="en-US" sz="2800" dirty="0"/>
              <a:t>7 day stream flow vs that day of year for the period of record.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2156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Streamflow = Advisory (Three consecutive months below 25%)</a:t>
            </a:r>
          </a:p>
          <a:p>
            <a:r>
              <a:rPr lang="en-US" sz="1200" b="1" dirty="0"/>
              <a:t>Looking at past 5 months to show full situation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524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this is an average daily flow map compared to all </a:t>
            </a:r>
            <a:r>
              <a:rPr lang="en-US"/>
              <a:t>other 10/12/2022 </a:t>
            </a:r>
            <a:r>
              <a:rPr lang="en-US" dirty="0"/>
              <a:t>in history. 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circled gages are what will be shown is the following slides going from north to south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926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01111500</a:t>
            </a:r>
          </a:p>
          <a:p>
            <a:r>
              <a:rPr lang="en-US" dirty="0"/>
              <a:t>Graph generated on 10/12/2022</a:t>
            </a:r>
          </a:p>
          <a:p>
            <a:r>
              <a:rPr lang="en-US" dirty="0"/>
              <a:t>2 year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9484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01114500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 generated on 10/12/2022</a:t>
            </a:r>
          </a:p>
          <a:p>
            <a:r>
              <a:rPr lang="en-US" dirty="0"/>
              <a:t>2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5979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01117800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 generated on 10/12/2022</a:t>
            </a:r>
          </a:p>
          <a:p>
            <a:r>
              <a:rPr lang="en-US" dirty="0"/>
              <a:t>2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5943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this what this shows, go over the what </a:t>
            </a:r>
            <a:r>
              <a:rPr lang="en-US" dirty="0" err="1"/>
              <a:t>percents</a:t>
            </a:r>
            <a:r>
              <a:rPr lang="en-US" dirty="0"/>
              <a:t> are normal </a:t>
            </a:r>
            <a:r>
              <a:rPr lang="en-US" dirty="0" err="1"/>
              <a:t>ect</a:t>
            </a:r>
            <a:r>
              <a:rPr lang="en-US"/>
              <a:t>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01117500</a:t>
            </a:r>
          </a:p>
          <a:p>
            <a:r>
              <a:rPr lang="en-US" dirty="0"/>
              <a:t>Graph generated on 09/08/2022</a:t>
            </a:r>
          </a:p>
          <a:p>
            <a:r>
              <a:rPr lang="en-US" dirty="0"/>
              <a:t>2 year daily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087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01117500</a:t>
            </a:r>
          </a:p>
          <a:p>
            <a:r>
              <a:rPr lang="en-US" dirty="0"/>
              <a:t>Graph generated on 10/12/2022</a:t>
            </a:r>
          </a:p>
          <a:p>
            <a:r>
              <a:rPr lang="en-US" dirty="0"/>
              <a:t>5 year daily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731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RI WRB Drought dashboard</a:t>
            </a:r>
          </a:p>
          <a:p>
            <a:r>
              <a:rPr lang="en-US" dirty="0"/>
              <a:t>Triangles are discreet once a month WL meas. And Circles are continuous wells</a:t>
            </a:r>
          </a:p>
          <a:p>
            <a:r>
              <a:rPr lang="en-US" dirty="0"/>
              <a:t>Upward arrows GW levels up since last month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7943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Groundwater = Advisory (Two out of past three months below 25%)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472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circled gages are what will be shown in the following slides starting in the north and going south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988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BUW</a:t>
            </a:r>
            <a:r>
              <a:rPr lang="en-US" dirty="0"/>
              <a:t> 395 Burrillville, RI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6967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BUW</a:t>
            </a:r>
            <a:r>
              <a:rPr lang="en-US" dirty="0"/>
              <a:t> 187 – Burrillville, RI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1299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COW 411 – Coventry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52030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WGW</a:t>
            </a:r>
            <a:r>
              <a:rPr lang="en-US" dirty="0"/>
              <a:t> 181 – West Greenwich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1543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EXW 475 – Exeter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3824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 551 – Portsmouth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330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SNW</a:t>
            </a:r>
            <a:r>
              <a:rPr lang="en-US" dirty="0"/>
              <a:t> 6 – South Kingstown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9750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WEW</a:t>
            </a:r>
            <a:r>
              <a:rPr lang="en-US" dirty="0"/>
              <a:t> 522 – Westerly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75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>
                <a:solidFill>
                  <a:srgbClr val="00B0F0"/>
                </a:solidFill>
              </a:rPr>
              <a:t>Use Tim’s slides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6170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32380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01117000 06/30/2022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748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473891-9CDB-4A8C-BDB8-7F0C3E1C875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605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2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1C7367-DDC7-4189-BD18-7BDA636E08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253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ADED4A-29C9-4494-BA1D-C139287900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9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D98544-A9AC-47F7-A24F-13DB11F3E2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399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E64D80-5E34-4EFB-B343-0E3001FAB7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651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6CC632-3DDA-4CBE-895B-15C868536C9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1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A7FBBF-D9A4-4C64-A253-4C0F5D9670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58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E06006-1E1E-420E-8891-167F37C936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381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B17FB2-BB36-4528-A452-F419BF270E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49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4969D7C-64F5-499E-A2C3-6D436AFAD4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73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04D15-9C29-4DE2-8E3F-1AA7AC2655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76370-AB3A-4D2C-B413-EEE00FAF63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1CA7B-D320-4FBB-B572-93B4C8A9532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8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ABAA5-1A9B-4012-81AC-B13A506EF8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7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2EDA8-9294-4EC7-86E7-8B3C749DF1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9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E8171-4E06-449E-9BE1-7CE6F446C4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4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BE992-1652-4C66-91C9-5486D8A43B4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2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ECC41-E200-497A-A971-6A3BED21A8B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D0DC0-057D-47E4-B198-C55F21D012D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46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39C13-00D2-4A1E-A56C-4EBC9B53B8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28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718E6-2DDF-4799-81E5-21F126095C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8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14FED7-06E6-4CEC-976A-0C961DBD9CE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87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179E-F82A-4021-99D5-AFCFC6A938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68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0034-E30B-4002-844C-3E8A89C715EF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A404-7A9F-4E2C-BE92-D90356F20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01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20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5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24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0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98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18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087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13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813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64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9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381000" y="12192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FE179E-F82A-4021-99D5-AFCFC6A938E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57200" y="11430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3FE81-871E-4115-944A-CB6B1DC7301C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2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hyperlink" Target="http://www.usgs.gov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www.usgs.gov/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usgs.gov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hyperlink" Target="http://www.usgs.gov/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288" y="457200"/>
            <a:ext cx="9146309" cy="2112385"/>
          </a:xfrm>
          <a:solidFill>
            <a:schemeClr val="tx1">
              <a:alpha val="40000"/>
            </a:schemeClr>
          </a:solidFill>
        </p:spPr>
        <p:txBody>
          <a:bodyPr/>
          <a:lstStyle/>
          <a:p>
            <a:r>
              <a:rPr lang="en-US" altLang="en-US" sz="5000" dirty="0">
                <a:solidFill>
                  <a:srgbClr val="FFFF66"/>
                </a:solidFill>
              </a:rPr>
              <a:t>Streamflow and Groundwater Conditions in Rhode Island</a:t>
            </a:r>
            <a:br>
              <a:rPr lang="en-US" altLang="en-US" sz="5000" dirty="0">
                <a:solidFill>
                  <a:srgbClr val="FFFF66"/>
                </a:solidFill>
              </a:rPr>
            </a:br>
            <a:r>
              <a:rPr lang="en-US" altLang="en-US" dirty="0">
                <a:solidFill>
                  <a:srgbClr val="FFFF66"/>
                </a:solidFill>
              </a:rPr>
              <a:t>September 2022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5943600"/>
            <a:ext cx="2108350" cy="81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752600" y="4495800"/>
            <a:ext cx="5791200" cy="120032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FF99"/>
                </a:solidFill>
              </a:rPr>
              <a:t>Gardner Bent</a:t>
            </a:r>
          </a:p>
          <a:p>
            <a:pPr algn="ctr"/>
            <a:r>
              <a:rPr lang="en-US" altLang="en-US" sz="2400" dirty="0">
                <a:solidFill>
                  <a:srgbClr val="FFFF99"/>
                </a:solidFill>
              </a:rPr>
              <a:t>U.S. Geological Survey</a:t>
            </a:r>
          </a:p>
          <a:p>
            <a:pPr algn="ctr"/>
            <a:r>
              <a:rPr lang="en-US" altLang="en-US" sz="2400" dirty="0">
                <a:solidFill>
                  <a:srgbClr val="FFFF99"/>
                </a:solidFill>
              </a:rPr>
              <a:t>New England Water Science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986DDF65-A13D-4D48-B944-747BCEC1D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C49566-F79E-45E5-896C-0164CEF0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6F7560-7C6B-4336-B432-C190F9728746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06E1-027C-4198-BEA6-AFFF5D29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63827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Monthly Streamflow Conditions</a:t>
            </a:r>
            <a:b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July - September</a:t>
            </a:r>
            <a:endParaRPr lang="en-US" sz="32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BA5171-71E1-42E6-A4C1-BF0E5330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828395"/>
            <a:ext cx="4114800" cy="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1599FDC4-3931-4DE3-95BC-2EB5AEB7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7942D-7786-469B-9B0A-239A076788B5}"/>
              </a:ext>
            </a:extLst>
          </p:cNvPr>
          <p:cNvSpPr txBox="1"/>
          <p:nvPr/>
        </p:nvSpPr>
        <p:spPr>
          <a:xfrm>
            <a:off x="4260285" y="1992868"/>
            <a:ext cx="928229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August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7722A-01C7-4C2E-9BE6-8C42ECF1AAE3}"/>
              </a:ext>
            </a:extLst>
          </p:cNvPr>
          <p:cNvSpPr txBox="1"/>
          <p:nvPr/>
        </p:nvSpPr>
        <p:spPr>
          <a:xfrm>
            <a:off x="6950214" y="1992868"/>
            <a:ext cx="1311911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September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E56919-2583-4F65-99F9-E936BD42BCDB}"/>
              </a:ext>
            </a:extLst>
          </p:cNvPr>
          <p:cNvSpPr txBox="1"/>
          <p:nvPr/>
        </p:nvSpPr>
        <p:spPr>
          <a:xfrm>
            <a:off x="1143000" y="1992868"/>
            <a:ext cx="699629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July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A2412C5-E8D1-4307-8A16-F2957394E9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409577"/>
            <a:ext cx="2296545" cy="2777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0E926B-41D0-4DE8-B066-C2E34FEE99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801" y="2438400"/>
            <a:ext cx="2365342" cy="27776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868EED-99DC-4FFE-A97F-8C0E5FD62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680" y="2406799"/>
            <a:ext cx="2333320" cy="28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1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3C6BE6-7196-4D79-BB43-10110EA8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32"/>
            <a:ext cx="8229600" cy="1143000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7 - Day Maps</a:t>
            </a:r>
          </a:p>
        </p:txBody>
      </p:sp>
      <p:pic>
        <p:nvPicPr>
          <p:cNvPr id="11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2020A28E-4E07-4456-A016-CE75B4DA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43F7DDEA-5D0B-4C0D-9D8F-DE8407FBB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AD5280-A100-4373-99E5-1EB16289A55A}"/>
              </a:ext>
            </a:extLst>
          </p:cNvPr>
          <p:cNvSpPr txBox="1"/>
          <p:nvPr/>
        </p:nvSpPr>
        <p:spPr>
          <a:xfrm>
            <a:off x="1529544" y="1508612"/>
            <a:ext cx="2276918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99"/>
                </a:solidFill>
              </a:rPr>
              <a:t>September 08, 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91C437-BA48-4B23-8683-9A8EFFCFB091}"/>
              </a:ext>
            </a:extLst>
          </p:cNvPr>
          <p:cNvSpPr txBox="1"/>
          <p:nvPr/>
        </p:nvSpPr>
        <p:spPr>
          <a:xfrm>
            <a:off x="5804823" y="1517256"/>
            <a:ext cx="2276918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99"/>
                </a:solidFill>
              </a:rPr>
              <a:t>September 30, 2022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4F86BE-FE68-488F-A057-659EC5F88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1903413"/>
            <a:ext cx="3050006" cy="43159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3F4401A-00D9-4F5C-9464-B1686A3A8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666" y="1903412"/>
            <a:ext cx="3080277" cy="431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7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69000-C259-4D08-B67D-5BA97A725FC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Region Average Percentages</a:t>
            </a:r>
            <a:endParaRPr lang="en-US" dirty="0"/>
          </a:p>
        </p:txBody>
      </p:sp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9564392-3AC6-47DC-9B59-CCE5FD28E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age preview">
            <a:extLst>
              <a:ext uri="{FF2B5EF4-FFF2-40B4-BE49-F238E27FC236}">
                <a16:creationId xmlns:a16="http://schemas.microsoft.com/office/drawing/2014/main" id="{81B58C40-BB2D-420A-B03F-A35DF0F29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9028A9-A51D-4848-BDE0-D39DF27E1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196311"/>
              </p:ext>
            </p:extLst>
          </p:nvPr>
        </p:nvGraphicFramePr>
        <p:xfrm>
          <a:off x="381000" y="1554703"/>
          <a:ext cx="8450087" cy="286035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705502711"/>
                    </a:ext>
                  </a:extLst>
                </a:gridCol>
                <a:gridCol w="1013262">
                  <a:extLst>
                    <a:ext uri="{9D8B030D-6E8A-4147-A177-3AD203B41FA5}">
                      <a16:colId xmlns:a16="http://schemas.microsoft.com/office/drawing/2014/main" val="2827291940"/>
                    </a:ext>
                  </a:extLst>
                </a:gridCol>
                <a:gridCol w="994785">
                  <a:extLst>
                    <a:ext uri="{9D8B030D-6E8A-4147-A177-3AD203B41FA5}">
                      <a16:colId xmlns:a16="http://schemas.microsoft.com/office/drawing/2014/main" val="3355395566"/>
                    </a:ext>
                  </a:extLst>
                </a:gridCol>
                <a:gridCol w="994785">
                  <a:extLst>
                    <a:ext uri="{9D8B030D-6E8A-4147-A177-3AD203B41FA5}">
                      <a16:colId xmlns:a16="http://schemas.microsoft.com/office/drawing/2014/main" val="3473435746"/>
                    </a:ext>
                  </a:extLst>
                </a:gridCol>
                <a:gridCol w="905366">
                  <a:extLst>
                    <a:ext uri="{9D8B030D-6E8A-4147-A177-3AD203B41FA5}">
                      <a16:colId xmlns:a16="http://schemas.microsoft.com/office/drawing/2014/main" val="1261289043"/>
                    </a:ext>
                  </a:extLst>
                </a:gridCol>
                <a:gridCol w="1005963">
                  <a:extLst>
                    <a:ext uri="{9D8B030D-6E8A-4147-A177-3AD203B41FA5}">
                      <a16:colId xmlns:a16="http://schemas.microsoft.com/office/drawing/2014/main" val="3875759321"/>
                    </a:ext>
                  </a:extLst>
                </a:gridCol>
                <a:gridCol w="1005963">
                  <a:extLst>
                    <a:ext uri="{9D8B030D-6E8A-4147-A177-3AD203B41FA5}">
                      <a16:colId xmlns:a16="http://schemas.microsoft.com/office/drawing/2014/main" val="3566017134"/>
                    </a:ext>
                  </a:extLst>
                </a:gridCol>
                <a:gridCol w="1005963">
                  <a:extLst>
                    <a:ext uri="{9D8B030D-6E8A-4147-A177-3AD203B41FA5}">
                      <a16:colId xmlns:a16="http://schemas.microsoft.com/office/drawing/2014/main" val="12803593"/>
                    </a:ext>
                  </a:extLst>
                </a:gridCol>
              </a:tblGrid>
              <a:tr h="4669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Regions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3/2022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4/2022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5/2022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6/2022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7/2022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8/2022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Q 9/2022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212625"/>
                  </a:ext>
                </a:extLst>
              </a:tr>
              <a:tr h="251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Northwest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377564"/>
                  </a:ext>
                </a:extLst>
              </a:tr>
              <a:tr h="27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Northeast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91484"/>
                  </a:ext>
                </a:extLst>
              </a:tr>
              <a:tr h="251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Central West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43280"/>
                  </a:ext>
                </a:extLst>
              </a:tr>
              <a:tr h="251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Central East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851418"/>
                  </a:ext>
                </a:extLst>
              </a:tr>
              <a:tr h="49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Eastern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 Gages--------------------------------------------------------------------------------------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625435"/>
                  </a:ext>
                </a:extLst>
              </a:tr>
              <a:tr h="251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490949"/>
                  </a:ext>
                </a:extLst>
              </a:tr>
              <a:tr h="49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New Shoreham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 Gages--------------------------------------------------------------------------------------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42647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4D22D49-EE96-4AA7-9436-B98252C7C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427272"/>
              </p:ext>
            </p:extLst>
          </p:nvPr>
        </p:nvGraphicFramePr>
        <p:xfrm>
          <a:off x="371475" y="4549883"/>
          <a:ext cx="8459612" cy="838200"/>
        </p:xfrm>
        <a:graphic>
          <a:graphicData uri="http://schemas.openxmlformats.org/drawingml/2006/table">
            <a:tbl>
              <a:tblPr/>
              <a:tblGrid>
                <a:gridCol w="1454692">
                  <a:extLst>
                    <a:ext uri="{9D8B030D-6E8A-4147-A177-3AD203B41FA5}">
                      <a16:colId xmlns:a16="http://schemas.microsoft.com/office/drawing/2014/main" val="3270839961"/>
                    </a:ext>
                  </a:extLst>
                </a:gridCol>
                <a:gridCol w="1085427">
                  <a:extLst>
                    <a:ext uri="{9D8B030D-6E8A-4147-A177-3AD203B41FA5}">
                      <a16:colId xmlns:a16="http://schemas.microsoft.com/office/drawing/2014/main" val="1241122329"/>
                    </a:ext>
                  </a:extLst>
                </a:gridCol>
                <a:gridCol w="995906">
                  <a:extLst>
                    <a:ext uri="{9D8B030D-6E8A-4147-A177-3AD203B41FA5}">
                      <a16:colId xmlns:a16="http://schemas.microsoft.com/office/drawing/2014/main" val="2230095506"/>
                    </a:ext>
                  </a:extLst>
                </a:gridCol>
                <a:gridCol w="942593">
                  <a:extLst>
                    <a:ext uri="{9D8B030D-6E8A-4147-A177-3AD203B41FA5}">
                      <a16:colId xmlns:a16="http://schemas.microsoft.com/office/drawing/2014/main" val="4078587610"/>
                    </a:ext>
                  </a:extLst>
                </a:gridCol>
                <a:gridCol w="959700">
                  <a:extLst>
                    <a:ext uri="{9D8B030D-6E8A-4147-A177-3AD203B41FA5}">
                      <a16:colId xmlns:a16="http://schemas.microsoft.com/office/drawing/2014/main" val="3990442784"/>
                    </a:ext>
                  </a:extLst>
                </a:gridCol>
                <a:gridCol w="1007098">
                  <a:extLst>
                    <a:ext uri="{9D8B030D-6E8A-4147-A177-3AD203B41FA5}">
                      <a16:colId xmlns:a16="http://schemas.microsoft.com/office/drawing/2014/main" val="3684338760"/>
                    </a:ext>
                  </a:extLst>
                </a:gridCol>
                <a:gridCol w="1007098">
                  <a:extLst>
                    <a:ext uri="{9D8B030D-6E8A-4147-A177-3AD203B41FA5}">
                      <a16:colId xmlns:a16="http://schemas.microsoft.com/office/drawing/2014/main" val="4005505339"/>
                    </a:ext>
                  </a:extLst>
                </a:gridCol>
                <a:gridCol w="1007098">
                  <a:extLst>
                    <a:ext uri="{9D8B030D-6E8A-4147-A177-3AD203B41FA5}">
                      <a16:colId xmlns:a16="http://schemas.microsoft.com/office/drawing/2014/main" val="1154131247"/>
                    </a:ext>
                  </a:extLst>
                </a:gridCol>
              </a:tblGrid>
              <a:tr h="5485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March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April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May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June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July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August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September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200627"/>
                  </a:ext>
                </a:extLst>
              </a:tr>
              <a:tr h="2896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statewide Q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8437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977CE29-240E-40BF-B075-D3254E7F905C}"/>
              </a:ext>
            </a:extLst>
          </p:cNvPr>
          <p:cNvSpPr txBox="1"/>
          <p:nvPr/>
        </p:nvSpPr>
        <p:spPr>
          <a:xfrm>
            <a:off x="4572000" y="5522913"/>
            <a:ext cx="4259088" cy="120032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99"/>
                </a:solidFill>
              </a:rPr>
              <a:t>*Pawcatuck at Wood River Junction: </a:t>
            </a:r>
          </a:p>
          <a:p>
            <a:r>
              <a:rPr lang="en-US" b="1" dirty="0">
                <a:solidFill>
                  <a:srgbClr val="FFFF99"/>
                </a:solidFill>
              </a:rPr>
              <a:t>March=61%, April =41%, May=23%, </a:t>
            </a:r>
          </a:p>
          <a:p>
            <a:r>
              <a:rPr lang="en-US" b="1" dirty="0">
                <a:solidFill>
                  <a:srgbClr val="FFFF99"/>
                </a:solidFill>
              </a:rPr>
              <a:t>June=25%, July=6%, August=2%, </a:t>
            </a:r>
          </a:p>
          <a:p>
            <a:r>
              <a:rPr lang="en-US" b="1" dirty="0">
                <a:solidFill>
                  <a:srgbClr val="FFFF99"/>
                </a:solidFill>
              </a:rPr>
              <a:t>September=22% </a:t>
            </a:r>
          </a:p>
        </p:txBody>
      </p:sp>
    </p:spTree>
    <p:extLst>
      <p:ext uri="{BB962C8B-B14F-4D97-AF65-F5344CB8AC3E}">
        <p14:creationId xmlns:p14="http://schemas.microsoft.com/office/powerpoint/2010/main" val="152014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B59E2A-9765-4A05-883C-88E78548E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149251"/>
            <a:ext cx="3526744" cy="518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F8EA36-E7C4-45A7-8EE2-15EF0D50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847669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Streamflow Conditions – October 12, 2022</a:t>
            </a:r>
            <a:endParaRPr lang="en-US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63440C5-F2FA-4005-9BD5-6757000E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1326"/>
            <a:ext cx="1371600" cy="53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A6B1DE05-F214-4BE6-A77E-BE08EA82D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48" y="3048000"/>
            <a:ext cx="3460846" cy="76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8A3AB0F-5435-4BD2-9C3E-7396ECA86F7F}"/>
              </a:ext>
            </a:extLst>
          </p:cNvPr>
          <p:cNvSpPr/>
          <p:nvPr/>
        </p:nvSpPr>
        <p:spPr>
          <a:xfrm>
            <a:off x="2238374" y="3819525"/>
            <a:ext cx="153281" cy="1582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E8FE199-883F-406D-A8FA-B010C8420113}"/>
              </a:ext>
            </a:extLst>
          </p:cNvPr>
          <p:cNvSpPr/>
          <p:nvPr/>
        </p:nvSpPr>
        <p:spPr>
          <a:xfrm>
            <a:off x="2390774" y="4543425"/>
            <a:ext cx="153281" cy="1582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05082E-3B45-479E-ACB1-335500EC253B}"/>
              </a:ext>
            </a:extLst>
          </p:cNvPr>
          <p:cNvSpPr/>
          <p:nvPr/>
        </p:nvSpPr>
        <p:spPr>
          <a:xfrm>
            <a:off x="2943224" y="1485900"/>
            <a:ext cx="153281" cy="1582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8D089F-FCF3-4672-9864-D0D04D122357}"/>
              </a:ext>
            </a:extLst>
          </p:cNvPr>
          <p:cNvSpPr/>
          <p:nvPr/>
        </p:nvSpPr>
        <p:spPr>
          <a:xfrm>
            <a:off x="3219449" y="2257425"/>
            <a:ext cx="153281" cy="1582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5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480194D9-1C15-44E7-BE60-C7470D72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5BDFC8-7240-432D-850F-FAC69E796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399" y="5695526"/>
            <a:ext cx="4267200" cy="924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51252A-12E0-4B73-AD16-532555DFF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32" y="228600"/>
            <a:ext cx="8171733" cy="545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6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1B8A5B3-79D9-4646-B183-D21726F3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FBF769-F7A8-449E-8E4A-161DD58670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5562600"/>
            <a:ext cx="4267200" cy="924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FE64FC-D313-46C9-9E55-49E4FD106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2" y="336960"/>
            <a:ext cx="7811197" cy="521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2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8F27B172-F99F-400A-9777-93122AA5D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D3CFA4-A00B-48CC-8C52-4A54557AF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5562600"/>
            <a:ext cx="4267200" cy="924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B7B47C-5855-4214-A392-8611C2B110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19740"/>
            <a:ext cx="8001000" cy="534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03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26CF4C-AA7A-4D0E-87FB-09254A710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5562600"/>
            <a:ext cx="4267200" cy="9243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63D563-2A38-49EC-810D-22CA2D4B8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11850"/>
            <a:ext cx="8162566" cy="545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9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B25B1-AFAF-452F-AC57-3F7827F45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5573500"/>
            <a:ext cx="4267200" cy="924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F8AC34-F118-45D3-A310-6A20E55C4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1" y="264505"/>
            <a:ext cx="7933966" cy="529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2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208386"/>
            <a:ext cx="8763000" cy="5334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Groundwater Conditions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0F26A-74E8-4B64-81F1-EDD4FDAC34FD}"/>
              </a:ext>
            </a:extLst>
          </p:cNvPr>
          <p:cNvSpPr txBox="1"/>
          <p:nvPr/>
        </p:nvSpPr>
        <p:spPr>
          <a:xfrm>
            <a:off x="6178809" y="1346420"/>
            <a:ext cx="2652499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End of September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505FA-CD06-48B9-B1F7-3ACFB1B3C26E}"/>
              </a:ext>
            </a:extLst>
          </p:cNvPr>
          <p:cNvSpPr txBox="1"/>
          <p:nvPr/>
        </p:nvSpPr>
        <p:spPr>
          <a:xfrm>
            <a:off x="3407632" y="1347434"/>
            <a:ext cx="2209800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End of August 2022</a:t>
            </a:r>
          </a:p>
        </p:txBody>
      </p:sp>
      <p:pic>
        <p:nvPicPr>
          <p:cNvPr id="15" name="Picture 2" descr="Image preview">
            <a:extLst>
              <a:ext uri="{FF2B5EF4-FFF2-40B4-BE49-F238E27FC236}">
                <a16:creationId xmlns:a16="http://schemas.microsoft.com/office/drawing/2014/main" id="{B8350354-8209-48B9-971F-D6D71EAAC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6989AA-55A7-412F-B1F3-B34724008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5766" y="1865701"/>
            <a:ext cx="2693532" cy="38378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960EE4-A8C5-4C37-9CE3-2A4D29FEF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61" y="5913438"/>
            <a:ext cx="1781114" cy="8610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BF470C-AA27-4156-A731-0BBAAA0751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2485" y="1865701"/>
            <a:ext cx="2748414" cy="38378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23661D-B20E-4147-B89D-31E9767324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" y="1865701"/>
            <a:ext cx="2682079" cy="38378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681FF7-84F0-4BC5-B46B-0B8B0E7EBCE5}"/>
              </a:ext>
            </a:extLst>
          </p:cNvPr>
          <p:cNvSpPr txBox="1"/>
          <p:nvPr/>
        </p:nvSpPr>
        <p:spPr>
          <a:xfrm>
            <a:off x="540939" y="1346420"/>
            <a:ext cx="1981200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End of July 2022</a:t>
            </a:r>
          </a:p>
        </p:txBody>
      </p:sp>
    </p:spTree>
    <p:extLst>
      <p:ext uri="{BB962C8B-B14F-4D97-AF65-F5344CB8AC3E}">
        <p14:creationId xmlns:p14="http://schemas.microsoft.com/office/powerpoint/2010/main" val="243854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CFCED99-07CF-41F8-AFDB-E38F4D023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142875"/>
            <a:ext cx="8305800" cy="838199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Groundwater Conditions</a:t>
            </a:r>
            <a:b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Advisory (two out of past three months below 25%)</a:t>
            </a:r>
            <a:endParaRPr lang="en-US" sz="2000" dirty="0"/>
          </a:p>
        </p:txBody>
      </p:sp>
      <p:pic>
        <p:nvPicPr>
          <p:cNvPr id="8" name="Picture 2" descr="Image preview">
            <a:extLst>
              <a:ext uri="{FF2B5EF4-FFF2-40B4-BE49-F238E27FC236}">
                <a16:creationId xmlns:a16="http://schemas.microsoft.com/office/drawing/2014/main" id="{7A12373E-496B-49CE-B0CA-FBB87959B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5513388"/>
            <a:ext cx="838200" cy="8382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pic>
        <p:nvPicPr>
          <p:cNvPr id="9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14865980-076D-419C-BC0B-DCD3C5793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6351588"/>
            <a:ext cx="1228725" cy="4968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A321588-12ED-4C07-8A0F-7FB14A628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589045"/>
              </p:ext>
            </p:extLst>
          </p:nvPr>
        </p:nvGraphicFramePr>
        <p:xfrm>
          <a:off x="352425" y="1600200"/>
          <a:ext cx="8686881" cy="2904130"/>
        </p:xfrm>
        <a:graphic>
          <a:graphicData uri="http://schemas.openxmlformats.org/drawingml/2006/table">
            <a:tbl>
              <a:tblPr/>
              <a:tblGrid>
                <a:gridCol w="1356977">
                  <a:extLst>
                    <a:ext uri="{9D8B030D-6E8A-4147-A177-3AD203B41FA5}">
                      <a16:colId xmlns:a16="http://schemas.microsoft.com/office/drawing/2014/main" val="109132974"/>
                    </a:ext>
                  </a:extLst>
                </a:gridCol>
                <a:gridCol w="1090031">
                  <a:extLst>
                    <a:ext uri="{9D8B030D-6E8A-4147-A177-3AD203B41FA5}">
                      <a16:colId xmlns:a16="http://schemas.microsoft.com/office/drawing/2014/main" val="2232733704"/>
                    </a:ext>
                  </a:extLst>
                </a:gridCol>
                <a:gridCol w="1056663">
                  <a:extLst>
                    <a:ext uri="{9D8B030D-6E8A-4147-A177-3AD203B41FA5}">
                      <a16:colId xmlns:a16="http://schemas.microsoft.com/office/drawing/2014/main" val="2432839599"/>
                    </a:ext>
                  </a:extLst>
                </a:gridCol>
                <a:gridCol w="967680">
                  <a:extLst>
                    <a:ext uri="{9D8B030D-6E8A-4147-A177-3AD203B41FA5}">
                      <a16:colId xmlns:a16="http://schemas.microsoft.com/office/drawing/2014/main" val="2339615153"/>
                    </a:ext>
                  </a:extLst>
                </a:gridCol>
                <a:gridCol w="1012172">
                  <a:extLst>
                    <a:ext uri="{9D8B030D-6E8A-4147-A177-3AD203B41FA5}">
                      <a16:colId xmlns:a16="http://schemas.microsoft.com/office/drawing/2014/main" val="2839620560"/>
                    </a:ext>
                  </a:extLst>
                </a:gridCol>
                <a:gridCol w="1067786">
                  <a:extLst>
                    <a:ext uri="{9D8B030D-6E8A-4147-A177-3AD203B41FA5}">
                      <a16:colId xmlns:a16="http://schemas.microsoft.com/office/drawing/2014/main" val="143480094"/>
                    </a:ext>
                  </a:extLst>
                </a:gridCol>
                <a:gridCol w="1067786">
                  <a:extLst>
                    <a:ext uri="{9D8B030D-6E8A-4147-A177-3AD203B41FA5}">
                      <a16:colId xmlns:a16="http://schemas.microsoft.com/office/drawing/2014/main" val="3190248493"/>
                    </a:ext>
                  </a:extLst>
                </a:gridCol>
                <a:gridCol w="1067786">
                  <a:extLst>
                    <a:ext uri="{9D8B030D-6E8A-4147-A177-3AD203B41FA5}">
                      <a16:colId xmlns:a16="http://schemas.microsoft.com/office/drawing/2014/main" val="3670913884"/>
                    </a:ext>
                  </a:extLst>
                </a:gridCol>
              </a:tblGrid>
              <a:tr h="554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Regions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3/2022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4/2022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5/2022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6/2022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7/2022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8/2022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GW 9/2022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817424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Northwest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55172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Northeast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57155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Central West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196841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Central East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148820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Eastern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038802"/>
                  </a:ext>
                </a:extLst>
              </a:tr>
              <a:tr h="299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52084"/>
                  </a:ext>
                </a:extLst>
              </a:tr>
              <a:tr h="3965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New Shoreham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No Wells-------------------------------------------------------------------------------------------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70820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93E796-6A1A-4D14-BD00-FC8551337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66413"/>
              </p:ext>
            </p:extLst>
          </p:nvPr>
        </p:nvGraphicFramePr>
        <p:xfrm>
          <a:off x="304800" y="4846320"/>
          <a:ext cx="8734508" cy="835660"/>
        </p:xfrm>
        <a:graphic>
          <a:graphicData uri="http://schemas.openxmlformats.org/drawingml/2006/table">
            <a:tbl>
              <a:tblPr/>
              <a:tblGrid>
                <a:gridCol w="1364417">
                  <a:extLst>
                    <a:ext uri="{9D8B030D-6E8A-4147-A177-3AD203B41FA5}">
                      <a16:colId xmlns:a16="http://schemas.microsoft.com/office/drawing/2014/main" val="839248740"/>
                    </a:ext>
                  </a:extLst>
                </a:gridCol>
                <a:gridCol w="1096007">
                  <a:extLst>
                    <a:ext uri="{9D8B030D-6E8A-4147-A177-3AD203B41FA5}">
                      <a16:colId xmlns:a16="http://schemas.microsoft.com/office/drawing/2014/main" val="3188888845"/>
                    </a:ext>
                  </a:extLst>
                </a:gridCol>
                <a:gridCol w="1062457">
                  <a:extLst>
                    <a:ext uri="{9D8B030D-6E8A-4147-A177-3AD203B41FA5}">
                      <a16:colId xmlns:a16="http://schemas.microsoft.com/office/drawing/2014/main" val="1320311520"/>
                    </a:ext>
                  </a:extLst>
                </a:gridCol>
                <a:gridCol w="972986">
                  <a:extLst>
                    <a:ext uri="{9D8B030D-6E8A-4147-A177-3AD203B41FA5}">
                      <a16:colId xmlns:a16="http://schemas.microsoft.com/office/drawing/2014/main" val="1058977755"/>
                    </a:ext>
                  </a:extLst>
                </a:gridCol>
                <a:gridCol w="1017721">
                  <a:extLst>
                    <a:ext uri="{9D8B030D-6E8A-4147-A177-3AD203B41FA5}">
                      <a16:colId xmlns:a16="http://schemas.microsoft.com/office/drawing/2014/main" val="2050670010"/>
                    </a:ext>
                  </a:extLst>
                </a:gridCol>
                <a:gridCol w="1073640">
                  <a:extLst>
                    <a:ext uri="{9D8B030D-6E8A-4147-A177-3AD203B41FA5}">
                      <a16:colId xmlns:a16="http://schemas.microsoft.com/office/drawing/2014/main" val="1750992688"/>
                    </a:ext>
                  </a:extLst>
                </a:gridCol>
                <a:gridCol w="1073640">
                  <a:extLst>
                    <a:ext uri="{9D8B030D-6E8A-4147-A177-3AD203B41FA5}">
                      <a16:colId xmlns:a16="http://schemas.microsoft.com/office/drawing/2014/main" val="273229971"/>
                    </a:ext>
                  </a:extLst>
                </a:gridCol>
                <a:gridCol w="1073640">
                  <a:extLst>
                    <a:ext uri="{9D8B030D-6E8A-4147-A177-3AD203B41FA5}">
                      <a16:colId xmlns:a16="http://schemas.microsoft.com/office/drawing/2014/main" val="2972630498"/>
                    </a:ext>
                  </a:extLst>
                </a:gridCol>
              </a:tblGrid>
              <a:tr h="5539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March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April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May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June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July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August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September 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14465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statewide GW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467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858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116711"/>
            <a:ext cx="8763000" cy="5334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Current Groundwater Conditions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Image preview">
            <a:extLst>
              <a:ext uri="{FF2B5EF4-FFF2-40B4-BE49-F238E27FC236}">
                <a16:creationId xmlns:a16="http://schemas.microsoft.com/office/drawing/2014/main" id="{E3065D8D-4F2E-469D-91D3-C94ABD46F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F0B7A7-992E-409C-BC43-373AF0275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1110141"/>
            <a:ext cx="3544171" cy="548618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317D05B-CEDB-4ADF-BBCB-03C4D144729B}"/>
              </a:ext>
            </a:extLst>
          </p:cNvPr>
          <p:cNvSpPr/>
          <p:nvPr/>
        </p:nvSpPr>
        <p:spPr>
          <a:xfrm>
            <a:off x="1733541" y="1732167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9A8F08-1A4F-4873-BDED-3B980954AB50}"/>
              </a:ext>
            </a:extLst>
          </p:cNvPr>
          <p:cNvSpPr/>
          <p:nvPr/>
        </p:nvSpPr>
        <p:spPr>
          <a:xfrm>
            <a:off x="1800216" y="3351417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FADC387-7227-4ED0-B0DB-5E0FB5A13855}"/>
              </a:ext>
            </a:extLst>
          </p:cNvPr>
          <p:cNvSpPr/>
          <p:nvPr/>
        </p:nvSpPr>
        <p:spPr>
          <a:xfrm>
            <a:off x="2790816" y="3246642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62C94B9-39B9-4F53-8D4B-9C879D15F07A}"/>
              </a:ext>
            </a:extLst>
          </p:cNvPr>
          <p:cNvSpPr/>
          <p:nvPr/>
        </p:nvSpPr>
        <p:spPr>
          <a:xfrm>
            <a:off x="2285991" y="1598817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AD5D3C6-898F-4B47-9985-8E17FA9D5547}"/>
              </a:ext>
            </a:extLst>
          </p:cNvPr>
          <p:cNvSpPr/>
          <p:nvPr/>
        </p:nvSpPr>
        <p:spPr>
          <a:xfrm>
            <a:off x="2886065" y="4339693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B8F7F7B-6929-4F52-A2C7-EB531A5D9FC6}"/>
              </a:ext>
            </a:extLst>
          </p:cNvPr>
          <p:cNvSpPr/>
          <p:nvPr/>
        </p:nvSpPr>
        <p:spPr>
          <a:xfrm>
            <a:off x="1828791" y="5065917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57C46D5-7068-42A7-B48F-FEA421D62E93}"/>
              </a:ext>
            </a:extLst>
          </p:cNvPr>
          <p:cNvSpPr/>
          <p:nvPr/>
        </p:nvSpPr>
        <p:spPr>
          <a:xfrm>
            <a:off x="2047866" y="3875292"/>
            <a:ext cx="210440" cy="2453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67C444-B725-4112-B990-E756C9977B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315" y="4914365"/>
            <a:ext cx="1304726" cy="1695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0F26A-74E8-4B64-81F1-EDD4FDAC34FD}"/>
              </a:ext>
            </a:extLst>
          </p:cNvPr>
          <p:cNvSpPr txBox="1"/>
          <p:nvPr/>
        </p:nvSpPr>
        <p:spPr>
          <a:xfrm>
            <a:off x="1943981" y="5548577"/>
            <a:ext cx="2219770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October 12, 2022</a:t>
            </a:r>
          </a:p>
        </p:txBody>
      </p:sp>
      <p:pic>
        <p:nvPicPr>
          <p:cNvPr id="23" name="Picture 22" descr="A street sign on a pole&#10;&#10;Description automatically generated with low confidence">
            <a:extLst>
              <a:ext uri="{FF2B5EF4-FFF2-40B4-BE49-F238E27FC236}">
                <a16:creationId xmlns:a16="http://schemas.microsoft.com/office/drawing/2014/main" id="{882B402A-649A-4149-8950-7467D5D5CE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37288" y="1579238"/>
            <a:ext cx="3752780" cy="281458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C485587-422A-41A6-A495-9BA5A3110A4C}"/>
              </a:ext>
            </a:extLst>
          </p:cNvPr>
          <p:cNvSpPr/>
          <p:nvPr/>
        </p:nvSpPr>
        <p:spPr>
          <a:xfrm>
            <a:off x="4117096" y="3905914"/>
            <a:ext cx="210440" cy="245325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86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32919B5F-E3C3-4995-B296-A637EA761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45644A-0197-4D7E-BAB1-A7C693152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" y="133351"/>
            <a:ext cx="5067856" cy="4133849"/>
          </a:xfrm>
          <a:prstGeom prst="rect">
            <a:avLst/>
          </a:prstGeom>
        </p:spPr>
      </p:pic>
      <p:pic>
        <p:nvPicPr>
          <p:cNvPr id="1026" name="Picture 2" descr="Graph of  Depth to water level, feet below land surface">
            <a:extLst>
              <a:ext uri="{FF2B5EF4-FFF2-40B4-BE49-F238E27FC236}">
                <a16:creationId xmlns:a16="http://schemas.microsoft.com/office/drawing/2014/main" id="{0FF21539-7ABA-4276-A337-8BB54217C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234" y="3200400"/>
            <a:ext cx="4740791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D8917A97-68A6-4F51-82BA-AF0672A47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A73386-A04C-4068-82E9-B1A31B5F0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64036"/>
            <a:ext cx="7239000" cy="589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1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4CACD834-58F9-4938-8127-99D52307B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31631E-DCA9-4944-B28A-D4E2F87E1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228600"/>
            <a:ext cx="7514875" cy="596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66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B62B06A0-1FC4-47F9-81E2-1472D11D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8D50CF-4331-4EA9-8524-8CFAA9775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228600"/>
            <a:ext cx="7543104" cy="604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7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8C5A799-79C1-4081-99BC-0D2A1E9CC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713549-4866-4C71-8989-3154B4460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24" y="152400"/>
            <a:ext cx="5078325" cy="4038600"/>
          </a:xfrm>
          <a:prstGeom prst="rect">
            <a:avLst/>
          </a:prstGeom>
        </p:spPr>
      </p:pic>
      <p:pic>
        <p:nvPicPr>
          <p:cNvPr id="3074" name="Picture 2" descr="Graph of  Depth to water level, feet below land surface">
            <a:extLst>
              <a:ext uri="{FF2B5EF4-FFF2-40B4-BE49-F238E27FC236}">
                <a16:creationId xmlns:a16="http://schemas.microsoft.com/office/drawing/2014/main" id="{6664FA80-8D2F-446A-82DE-FC4CAB6CD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31736"/>
            <a:ext cx="4685676" cy="347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798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FDCAC62-D5C4-4B77-BB20-D21A99BA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154FBF-56AF-48EB-A4F8-DB25A2748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876" y="290985"/>
            <a:ext cx="7600248" cy="604155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EC58DA1-F5C9-402E-AD77-1DC096725F68}"/>
              </a:ext>
            </a:extLst>
          </p:cNvPr>
          <p:cNvCxnSpPr/>
          <p:nvPr/>
        </p:nvCxnSpPr>
        <p:spPr>
          <a:xfrm flipH="1">
            <a:off x="6477000" y="5410200"/>
            <a:ext cx="685800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12AFB2-FF58-4E6D-8D4F-C62BDEB9D5CE}"/>
              </a:ext>
            </a:extLst>
          </p:cNvPr>
          <p:cNvSpPr txBox="1"/>
          <p:nvPr/>
        </p:nvSpPr>
        <p:spPr>
          <a:xfrm>
            <a:off x="7162800" y="4994701"/>
            <a:ext cx="1173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Well measured on Sept. 21,2022 and was dry</a:t>
            </a:r>
          </a:p>
        </p:txBody>
      </p:sp>
    </p:spTree>
    <p:extLst>
      <p:ext uri="{BB962C8B-B14F-4D97-AF65-F5344CB8AC3E}">
        <p14:creationId xmlns:p14="http://schemas.microsoft.com/office/powerpoint/2010/main" val="3984602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235F63A9-6116-4F93-AE2D-8D2946AFB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47DAE5-E09A-4828-B180-8EE7C215B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52400"/>
            <a:ext cx="5056879" cy="4038600"/>
          </a:xfrm>
          <a:prstGeom prst="rect">
            <a:avLst/>
          </a:prstGeom>
        </p:spPr>
      </p:pic>
      <p:pic>
        <p:nvPicPr>
          <p:cNvPr id="2050" name="Picture 2" descr="Graph of  Depth to water level, feet below land surface">
            <a:extLst>
              <a:ext uri="{FF2B5EF4-FFF2-40B4-BE49-F238E27FC236}">
                <a16:creationId xmlns:a16="http://schemas.microsoft.com/office/drawing/2014/main" id="{05398301-F36B-4CD1-8746-C059A65B3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451" y="3276600"/>
            <a:ext cx="4702249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443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0A1089A-3815-4031-AEB6-22C509651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E39EA9-C7F2-40F6-BE99-B7D1BF27A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25" y="152400"/>
            <a:ext cx="5128340" cy="4114799"/>
          </a:xfrm>
          <a:prstGeom prst="rect">
            <a:avLst/>
          </a:prstGeom>
        </p:spPr>
      </p:pic>
      <p:pic>
        <p:nvPicPr>
          <p:cNvPr id="4098" name="Picture 2" descr="Graph of  Depth to water level, feet below land surface">
            <a:extLst>
              <a:ext uri="{FF2B5EF4-FFF2-40B4-BE49-F238E27FC236}">
                <a16:creationId xmlns:a16="http://schemas.microsoft.com/office/drawing/2014/main" id="{340735B5-6481-4927-B9C7-5FE7B3AE2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3316476"/>
            <a:ext cx="4571375" cy="33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19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CDB68F05-1500-4123-AE42-8F6048EB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C44B1-126C-449F-B3BC-BDB752FEA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0667A4-70F2-41AA-BE0B-0B93D9AA0DDD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36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464668"/>
            <a:ext cx="9067800" cy="3793132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3 consecutive months of below-normal streamflow 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July 16%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August 10%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September 48%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Streamflow returned to normal conditions in September, so State is Normal</a:t>
            </a:r>
          </a:p>
          <a:p>
            <a:pPr marL="457200" lvl="1" indent="0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1493"/>
            <a:ext cx="807402" cy="32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Statewide Summary: Streamflow - Recap</a:t>
            </a:r>
          </a:p>
        </p:txBody>
      </p:sp>
    </p:spTree>
    <p:extLst>
      <p:ext uri="{BB962C8B-B14F-4D97-AF65-F5344CB8AC3E}">
        <p14:creationId xmlns:p14="http://schemas.microsoft.com/office/powerpoint/2010/main" val="646500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4668"/>
            <a:ext cx="9144000" cy="3869331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there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only 2 of past 3 months of below normal </a:t>
            </a:r>
            <a:r>
              <a:rPr lang="en-US">
                <a:solidFill>
                  <a:srgbClr val="00B0F0"/>
                </a:solidFill>
              </a:rPr>
              <a:t>groundwater levels</a:t>
            </a:r>
            <a:endParaRPr lang="en-US" dirty="0">
              <a:solidFill>
                <a:srgbClr val="00B0F0"/>
              </a:solidFill>
            </a:endParaRPr>
          </a:p>
          <a:p>
            <a:pPr lvl="2"/>
            <a:r>
              <a:rPr lang="en-US" dirty="0">
                <a:solidFill>
                  <a:srgbClr val="FFFF66"/>
                </a:solidFill>
              </a:rPr>
              <a:t>July 22%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August 14%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September 38%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Groundwater levels returned to Normal in most drought regions in September, but Statewide the Advisory remains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1493"/>
            <a:ext cx="807402" cy="32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Statewide Summary: Groundwater - Recap</a:t>
            </a:r>
          </a:p>
        </p:txBody>
      </p:sp>
    </p:spTree>
    <p:extLst>
      <p:ext uri="{BB962C8B-B14F-4D97-AF65-F5344CB8AC3E}">
        <p14:creationId xmlns:p14="http://schemas.microsoft.com/office/powerpoint/2010/main" val="746241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49FE6D-E54D-4A15-9572-966ED42F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1489"/>
            <a:ext cx="9144000" cy="2077327"/>
          </a:xfrm>
          <a:prstGeom prst="rect">
            <a:avLst/>
          </a:prstGeom>
          <a:solidFill>
            <a:schemeClr val="tx1">
              <a:lumMod val="75000"/>
              <a:lumOff val="2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0AA92-68EF-4D16-8365-CEAF254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1" y="4408007"/>
            <a:ext cx="5384674" cy="17260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700" kern="1200">
                <a:solidFill>
                  <a:schemeClr val="bg1"/>
                </a:solidFill>
              </a:rPr>
              <a:t>Questions?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FC8083-BBFA-464C-A805-4E844F66B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414969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079A94-0BF9-4FA0-96CD-4A28A308F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0306" y="4575243"/>
            <a:ext cx="0" cy="146304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752BC6-CDD2-4020-8DCF-B5E813CD3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41654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E45A434E-9D17-4A67-A949-E12FD750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C656-1E3A-4B7F-A88F-60E683870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779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14683</TotalTime>
  <Words>688</Words>
  <Application>Microsoft Office PowerPoint</Application>
  <PresentationFormat>On-screen Show (4:3)</PresentationFormat>
  <Paragraphs>246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Default Design</vt:lpstr>
      <vt:lpstr>1_Default Design</vt:lpstr>
      <vt:lpstr>Custom Design</vt:lpstr>
      <vt:lpstr>Streamflow and Groundwater Conditions in Rhode Island September 2022</vt:lpstr>
      <vt:lpstr>PowerPoint Presentation</vt:lpstr>
      <vt:lpstr>Average Monthly Streamflow Conditions July - September</vt:lpstr>
      <vt:lpstr>7 - Day Maps</vt:lpstr>
      <vt:lpstr>Region Average Percentages</vt:lpstr>
      <vt:lpstr>Current Streamflow Conditions – October 12,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Average Groundwater Conditions Advisory (two out of past three months below 25%)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Statewide Summary: Streamflow - Recap</vt:lpstr>
      <vt:lpstr>Statewide Summary: Groundwater - Recap</vt:lpstr>
      <vt:lpstr>Questions? </vt:lpstr>
    </vt:vector>
  </TitlesOfParts>
  <Company>usgs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usgs</dc:creator>
  <cp:lastModifiedBy>Bent, Gardner C</cp:lastModifiedBy>
  <cp:revision>676</cp:revision>
  <dcterms:created xsi:type="dcterms:W3CDTF">2011-04-26T01:17:43Z</dcterms:created>
  <dcterms:modified xsi:type="dcterms:W3CDTF">2022-10-18T17:21:22Z</dcterms:modified>
</cp:coreProperties>
</file>